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68" r:id="rId4"/>
    <p:sldId id="259" r:id="rId5"/>
    <p:sldId id="262" r:id="rId6"/>
    <p:sldId id="269" r:id="rId7"/>
    <p:sldId id="271" r:id="rId8"/>
    <p:sldId id="265" r:id="rId9"/>
    <p:sldId id="273" r:id="rId10"/>
    <p:sldId id="263" r:id="rId11"/>
    <p:sldId id="266" r:id="rId12"/>
    <p:sldId id="270" r:id="rId13"/>
    <p:sldId id="272" r:id="rId14"/>
    <p:sldId id="2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EFF5-45D7-44FE-BFF5-61A3E06B4245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0BF0-9B09-41AD-B180-93AF1CAF9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5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E740D8D-FBE9-45AD-95F5-A12BE687B0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500"/>
          <a:stretch/>
        </p:blipFill>
        <p:spPr>
          <a:xfrm>
            <a:off x="0" y="1633219"/>
            <a:ext cx="7619998" cy="2366945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id="{C21F1BD2-5558-4E07-B786-DF4B7CBE7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099" y="1719740"/>
            <a:ext cx="5400000" cy="11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ПРИВЕТСТВУЕМ, ФИНАЛИСТ!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B76E3C-07A4-4AED-929B-0114068E6F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7" y="16885"/>
            <a:ext cx="2286001" cy="14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5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яя стран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670" y="194284"/>
            <a:ext cx="2510355" cy="65541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D767B035-C8ED-4A9E-A741-B4070FCDB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3074"/>
          <a:stretch/>
        </p:blipFill>
        <p:spPr>
          <a:xfrm flipH="1">
            <a:off x="5251615" y="1633219"/>
            <a:ext cx="6940385" cy="236694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330683F-E6D0-49BA-AB32-DED060A40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5050" y="1886351"/>
            <a:ext cx="4819739" cy="112635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БЛАГОДАРЮ ЗА ВНИМАНИЕ!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12F792B-3E91-42A3-8404-10DD04803E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3836" y="217610"/>
            <a:ext cx="1275668" cy="632087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0300DD6F-90C7-4CDA-B2F2-3D29AD82C0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546" y="1633537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Тема проекта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EE558EE7-AF15-450A-8CDC-710453B2B5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546" y="2258343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4DCF5854-D059-4195-8E07-023DE04A76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546" y="327659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E83AD61D-A7B2-49FF-BC57-1DD602EBD2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546" y="2647950"/>
            <a:ext cx="4948874" cy="540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Наименование вуза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73F01592-11C6-48BE-BEBA-C517FF7F4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546" y="3670049"/>
            <a:ext cx="4948874" cy="3048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2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328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2BBED-4AE2-450E-9014-CCF0A18CBFAA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F3D2B62-61A1-40A3-A256-8D3F1E546B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8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EF2B7133-3798-48BD-9554-C21FA6E8CC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3A2AB07C-6B49-4477-85E9-64DB38E52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3712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AE8EC66D-135E-407B-8726-88413FBEA8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9824" y="1220788"/>
            <a:ext cx="5452412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2DD92DB-AF5C-4B09-96BC-77D146B99B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25CC6C-2D64-425E-BDF2-A1B5E6A13F4E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0274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8" y="1221483"/>
            <a:ext cx="5455067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7" y="1702744"/>
            <a:ext cx="5454347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94395CBE-E917-48A2-8399-D968DFAD7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F542E-5E62-4900-8DFB-C4A3F318FC2D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лы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3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1A468D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2957" y="1712368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1A468D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35BB0F49-4C73-4AEA-A501-2E32124E21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DFA6905-FD12-4A67-89C2-2B30002EF61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8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C78546-CAC3-4CA8-B85B-9B769BE6DE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B7B12-85A2-41DD-A990-A5964AEF276F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8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колонка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254AC82E-E44A-4E49-B7AD-416EBFFE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1AD932-0DF2-4F9D-B801-D1B14D1928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486399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F8C805C-DE97-4647-A33D-C4657135DA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114" y="1720338"/>
            <a:ext cx="5486399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1" name="Рисунок 18">
            <a:extLst>
              <a:ext uri="{FF2B5EF4-FFF2-40B4-BE49-F238E27FC236}">
                <a16:creationId xmlns:a16="http://schemas.microsoft.com/office/drawing/2014/main" id="{4B34B038-383A-47AE-B598-3853C9403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668" y="1220788"/>
            <a:ext cx="5486399" cy="5035550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31B65-F902-4E9C-8C36-FAA17D199D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992ED4-D7B8-4763-BB4E-9F6FDDF4CC23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1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2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5501975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764" y="1721994"/>
            <a:ext cx="5502694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1F0C8795-E30C-4D85-999B-17BE4CC8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7169" y="1221483"/>
            <a:ext cx="5454348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D38CA2B-AF0F-45BA-9AB2-E2E58BB98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7888" y="1721994"/>
            <a:ext cx="5454348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CA6F7E49-A566-4481-9C88-0010F1F83F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515162D-14CE-4563-8774-13F802CBAFCB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айд_3 колонк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3" y="254682"/>
            <a:ext cx="2007337" cy="524083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856CA69-ECB4-4D44-BF51-128717D99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764" y="0"/>
            <a:ext cx="7055318" cy="98177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822F64B2-290D-4791-918B-5BF969ED1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764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9900466A-0AE9-4EBF-A6BB-D8FDEA24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483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C6693F5D-1E86-4510-88C2-00B18EC738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6000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6B087493-B8E8-40C9-A124-9D30A067F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96000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D96285C0-80DE-46E7-9A9A-BE488E924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0798" y="1221483"/>
            <a:ext cx="3600000" cy="4051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92BD8BF-72E9-4428-97DD-B1885252FA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517" y="1721994"/>
            <a:ext cx="3600000" cy="4536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algn="l"/>
            <a:r>
              <a:rPr lang="ru-RU" dirty="0"/>
              <a:t>Текст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BD9029C-5108-4AF3-A1F7-8AFE00FB10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0566" y="254682"/>
            <a:ext cx="1007239" cy="499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9D558F-4713-4605-B399-464201D0AF4C}"/>
              </a:ext>
            </a:extLst>
          </p:cNvPr>
          <p:cNvSpPr txBox="1"/>
          <p:nvPr userDrawn="1"/>
        </p:nvSpPr>
        <p:spPr>
          <a:xfrm>
            <a:off x="10922804" y="6502400"/>
            <a:ext cx="880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C0BBA5-A3A7-4401-B4AA-CCF1A2E5CC4D}" type="slidenum">
              <a:rPr lang="ru-RU" sz="1400" smtClean="0">
                <a:solidFill>
                  <a:schemeClr val="bg1"/>
                </a:solidFill>
              </a:rPr>
              <a:pPr algn="r"/>
              <a:t>‹#›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49" r:id="rId3"/>
    <p:sldLayoutId id="2147483653" r:id="rId4"/>
    <p:sldLayoutId id="2147483654" r:id="rId5"/>
    <p:sldLayoutId id="2147483658" r:id="rId6"/>
    <p:sldLayoutId id="2147483650" r:id="rId7"/>
    <p:sldLayoutId id="2147483655" r:id="rId8"/>
    <p:sldLayoutId id="2147483656" r:id="rId9"/>
    <p:sldLayoutId id="214748365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1">
            <a:extLst>
              <a:ext uri="{FF2B5EF4-FFF2-40B4-BE49-F238E27FC236}">
                <a16:creationId xmlns:a16="http://schemas.microsoft.com/office/drawing/2014/main" id="{4AFC1B50-376C-1248-ABF2-37AF10E70B4B}"/>
              </a:ext>
            </a:extLst>
          </p:cNvPr>
          <p:cNvSpPr txBox="1">
            <a:spLocks/>
          </p:cNvSpPr>
          <p:nvPr/>
        </p:nvSpPr>
        <p:spPr>
          <a:xfrm>
            <a:off x="835546" y="2721347"/>
            <a:ext cx="4948874" cy="3365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Тема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проекта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Текст 17">
            <a:extLst>
              <a:ext uri="{FF2B5EF4-FFF2-40B4-BE49-F238E27FC236}">
                <a16:creationId xmlns:a16="http://schemas.microsoft.com/office/drawing/2014/main" id="{4E64B109-A427-A941-9FFA-E698FB468715}"/>
              </a:ext>
            </a:extLst>
          </p:cNvPr>
          <p:cNvSpPr txBox="1">
            <a:spLocks/>
          </p:cNvSpPr>
          <p:nvPr/>
        </p:nvSpPr>
        <p:spPr>
          <a:xfrm>
            <a:off x="835546" y="4971650"/>
            <a:ext cx="4948874" cy="304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Фамилия Имя Отчество</a:t>
            </a:r>
          </a:p>
        </p:txBody>
      </p:sp>
      <p:sp>
        <p:nvSpPr>
          <p:cNvPr id="12" name="Текст 19">
            <a:extLst>
              <a:ext uri="{FF2B5EF4-FFF2-40B4-BE49-F238E27FC236}">
                <a16:creationId xmlns:a16="http://schemas.microsoft.com/office/drawing/2014/main" id="{5963EF2C-BACE-9845-AE78-7387972EB0B4}"/>
              </a:ext>
            </a:extLst>
          </p:cNvPr>
          <p:cNvSpPr txBox="1">
            <a:spLocks/>
          </p:cNvSpPr>
          <p:nvPr/>
        </p:nvSpPr>
        <p:spPr>
          <a:xfrm>
            <a:off x="835546" y="5390445"/>
            <a:ext cx="4948874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Вуз</a:t>
            </a:r>
          </a:p>
        </p:txBody>
      </p:sp>
      <p:sp>
        <p:nvSpPr>
          <p:cNvPr id="5" name="Текст 19">
            <a:extLst>
              <a:ext uri="{FF2B5EF4-FFF2-40B4-BE49-F238E27FC236}">
                <a16:creationId xmlns:a16="http://schemas.microsoft.com/office/drawing/2014/main" id="{022C0AA4-8771-2D47-9769-B74D7633CEB7}"/>
              </a:ext>
            </a:extLst>
          </p:cNvPr>
          <p:cNvSpPr txBox="1">
            <a:spLocks/>
          </p:cNvSpPr>
          <p:nvPr/>
        </p:nvSpPr>
        <p:spPr>
          <a:xfrm>
            <a:off x="835546" y="6317878"/>
            <a:ext cx="10482942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Уровень образования: (</a:t>
            </a:r>
            <a:r>
              <a:rPr lang="ru-RU" sz="2400" dirty="0" err="1">
                <a:solidFill>
                  <a:schemeClr val="bg1"/>
                </a:solidFill>
              </a:rPr>
              <a:t>бакалавриат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специалитет</a:t>
            </a:r>
            <a:r>
              <a:rPr lang="ru-RU" sz="2400" dirty="0">
                <a:solidFill>
                  <a:schemeClr val="bg1"/>
                </a:solidFill>
              </a:rPr>
              <a:t>, магистратура, аспирантура)</a:t>
            </a:r>
          </a:p>
        </p:txBody>
      </p:sp>
      <p:sp>
        <p:nvSpPr>
          <p:cNvPr id="6" name="Текст 19">
            <a:extLst>
              <a:ext uri="{FF2B5EF4-FFF2-40B4-BE49-F238E27FC236}">
                <a16:creationId xmlns:a16="http://schemas.microsoft.com/office/drawing/2014/main" id="{5E280B86-1BF7-D544-B5A7-5C5CB44A3026}"/>
              </a:ext>
            </a:extLst>
          </p:cNvPr>
          <p:cNvSpPr txBox="1">
            <a:spLocks/>
          </p:cNvSpPr>
          <p:nvPr/>
        </p:nvSpPr>
        <p:spPr>
          <a:xfrm>
            <a:off x="835546" y="5876463"/>
            <a:ext cx="4948874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Курс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4737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Основная часть презентации (описание проекта)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7736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3" y="1199181"/>
            <a:ext cx="3886727" cy="405186"/>
          </a:xfrm>
        </p:spPr>
        <p:txBody>
          <a:bodyPr/>
          <a:lstStyle/>
          <a:p>
            <a:r>
              <a:rPr lang="ru-RU" dirty="0"/>
              <a:t>План-график реализации проекта</a:t>
            </a:r>
          </a:p>
          <a:p>
            <a:endParaRPr lang="ru-RU" dirty="0"/>
          </a:p>
        </p:txBody>
      </p:sp>
      <p:sp>
        <p:nvSpPr>
          <p:cNvPr id="39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219" y="1766174"/>
            <a:ext cx="3740002" cy="4376932"/>
          </a:xfrm>
        </p:spPr>
        <p:txBody>
          <a:bodyPr/>
          <a:lstStyle/>
          <a:p>
            <a:r>
              <a:rPr lang="ru-RU" dirty="0"/>
              <a:t>(Приводится последовательность выполнения задач проекта с указанием конкретных сроков)</a:t>
            </a:r>
          </a:p>
          <a:p>
            <a:endParaRPr lang="ru-RU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1574" y="1199181"/>
            <a:ext cx="3382748" cy="405186"/>
          </a:xfrm>
        </p:spPr>
        <p:txBody>
          <a:bodyPr/>
          <a:lstStyle/>
          <a:p>
            <a:r>
              <a:rPr lang="ru-RU" dirty="0"/>
              <a:t>Привлекаемые ресурсы</a:t>
            </a:r>
          </a:p>
          <a:p>
            <a:endParaRPr lang="ru-RU" dirty="0"/>
          </a:p>
        </p:txBody>
      </p:sp>
      <p:sp>
        <p:nvSpPr>
          <p:cNvPr id="4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4911" y="1766174"/>
            <a:ext cx="3382748" cy="4376932"/>
          </a:xfrm>
        </p:spPr>
        <p:txBody>
          <a:bodyPr/>
          <a:lstStyle/>
          <a:p>
            <a:r>
              <a:rPr lang="ru-RU" b="0" i="0" dirty="0">
                <a:effectLst/>
                <a:latin typeface="GothamPro"/>
              </a:rPr>
              <a:t>(Перечисляются ключевые материальные и нематериальные ресурсы, которые будут использоваться для реализации проекта</a:t>
            </a:r>
            <a:r>
              <a:rPr lang="ru-RU" dirty="0">
                <a:latin typeface="GothamPro"/>
              </a:rPr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15161" y="1199181"/>
            <a:ext cx="3382748" cy="1499414"/>
          </a:xfrm>
        </p:spPr>
        <p:txBody>
          <a:bodyPr/>
          <a:lstStyle/>
          <a:p>
            <a:r>
              <a:rPr lang="ru-RU" dirty="0"/>
              <a:t>Организация/предприятие реального сектора экономики, готовое организовать акселерацию проекта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6312" y="2720897"/>
            <a:ext cx="3382748" cy="3424491"/>
          </a:xfrm>
        </p:spPr>
        <p:txBody>
          <a:bodyPr/>
          <a:lstStyle/>
          <a:p>
            <a:r>
              <a:rPr lang="ru-RU" dirty="0"/>
              <a:t>(Приводится наименование организации, в которой планируется прохождение акселерации (доработки)</a:t>
            </a:r>
            <a:r>
              <a:rPr lang="en-US" dirty="0"/>
              <a:t>/</a:t>
            </a:r>
            <a:r>
              <a:rPr lang="ru-RU" dirty="0"/>
              <a:t>внедрение результатов проекта)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74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Достижения по тематике проекта</a:t>
            </a:r>
          </a:p>
          <a:p>
            <a:endParaRPr lang="ru-RU" dirty="0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82661-B453-7E42-8810-9B5B6BC96A96}"/>
              </a:ext>
            </a:extLst>
          </p:cNvPr>
          <p:cNvSpPr txBox="1"/>
          <p:nvPr/>
        </p:nvSpPr>
        <p:spPr>
          <a:xfrm>
            <a:off x="519763" y="1643154"/>
            <a:ext cx="11289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(Перечисляются патенты, публикации в рецензируемых изданиях согласно утвержденному ВАК перечню рецензируемых научных изданий </a:t>
            </a:r>
            <a:r>
              <a:rPr lang="en" sz="1400" dirty="0">
                <a:solidFill>
                  <a:schemeClr val="bg1"/>
                </a:solidFill>
              </a:rPr>
              <a:t>https://</a:t>
            </a:r>
            <a:r>
              <a:rPr lang="en" sz="1400" dirty="0" err="1">
                <a:solidFill>
                  <a:schemeClr val="bg1"/>
                </a:solidFill>
              </a:rPr>
              <a:t>vak.minobrnauki.gov.ru</a:t>
            </a:r>
            <a:r>
              <a:rPr lang="en" sz="1400" dirty="0">
                <a:solidFill>
                  <a:schemeClr val="bg1"/>
                </a:solidFill>
              </a:rPr>
              <a:t>/</a:t>
            </a:r>
            <a:r>
              <a:rPr lang="en" sz="1400" dirty="0" err="1">
                <a:solidFill>
                  <a:schemeClr val="bg1"/>
                </a:solidFill>
              </a:rPr>
              <a:t>documents#tab</a:t>
            </a:r>
            <a:r>
              <a:rPr lang="en" sz="1400" dirty="0">
                <a:solidFill>
                  <a:schemeClr val="bg1"/>
                </a:solidFill>
              </a:rPr>
              <a:t>=_</a:t>
            </a:r>
            <a:r>
              <a:rPr lang="en" sz="1400" dirty="0" err="1">
                <a:solidFill>
                  <a:schemeClr val="bg1"/>
                </a:solidFill>
              </a:rPr>
              <a:t>tab:editions</a:t>
            </a:r>
            <a:r>
              <a:rPr lang="en" sz="1400" dirty="0">
                <a:solidFill>
                  <a:schemeClr val="bg1"/>
                </a:solidFill>
              </a:rPr>
              <a:t>~, </a:t>
            </a:r>
            <a:r>
              <a:rPr lang="ru-RU" sz="1400" dirty="0">
                <a:solidFill>
                  <a:schemeClr val="bg1"/>
                </a:solidFill>
              </a:rPr>
              <a:t>иное)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*Поле обязательно к заполнению аспирантами на отборочном этапе, всеми участниками конкурса на финале</a:t>
            </a:r>
          </a:p>
        </p:txBody>
      </p:sp>
    </p:spTree>
    <p:extLst>
      <p:ext uri="{BB962C8B-B14F-4D97-AF65-F5344CB8AC3E}">
        <p14:creationId xmlns:p14="http://schemas.microsoft.com/office/powerpoint/2010/main" val="363264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4A169663-21C5-4BBA-B62F-E8C153763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Заключение и выводы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578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>
            <a:extLst>
              <a:ext uri="{FF2B5EF4-FFF2-40B4-BE49-F238E27FC236}">
                <a16:creationId xmlns:a16="http://schemas.microsoft.com/office/drawing/2014/main" id="{9472852A-76F7-4C94-9F3E-38A9FA4D3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AC49201-F2AA-4E39-B988-F0577D5BB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546" y="1549772"/>
            <a:ext cx="4948874" cy="336579"/>
          </a:xfrm>
        </p:spPr>
        <p:txBody>
          <a:bodyPr/>
          <a:lstStyle/>
          <a:p>
            <a:r>
              <a:rPr lang="ru-RU" sz="2000" dirty="0"/>
              <a:t>Тема проекта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8377CDFB-EF8B-489A-BCD9-02A4697BA6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5546" y="3276599"/>
            <a:ext cx="4948874" cy="304801"/>
          </a:xfrm>
        </p:spPr>
        <p:txBody>
          <a:bodyPr>
            <a:noAutofit/>
          </a:bodyPr>
          <a:lstStyle/>
          <a:p>
            <a:r>
              <a:rPr lang="ru-RU" dirty="0"/>
              <a:t>Фамилия Имя Отчество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8A11B40D-4061-4C12-817A-6FA9313A57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546" y="3644432"/>
            <a:ext cx="4948874" cy="362115"/>
          </a:xfrm>
        </p:spPr>
        <p:txBody>
          <a:bodyPr/>
          <a:lstStyle/>
          <a:p>
            <a:r>
              <a:rPr lang="ru-RU" dirty="0"/>
              <a:t>Вуз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EE7883C-2C90-2D49-A057-8E3CEC2715C4}"/>
              </a:ext>
            </a:extLst>
          </p:cNvPr>
          <p:cNvSpPr txBox="1">
            <a:spLocks/>
          </p:cNvSpPr>
          <p:nvPr/>
        </p:nvSpPr>
        <p:spPr>
          <a:xfrm>
            <a:off x="9594419" y="6272980"/>
            <a:ext cx="1760370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202</a:t>
            </a:r>
            <a:r>
              <a:rPr lang="ru-RU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5</a:t>
            </a:r>
            <a:r>
              <a:rPr lang="en-US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lang="ru-RU" sz="18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год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19BDAD4-48C5-7F47-A1B5-81BEB035FBF6}"/>
              </a:ext>
            </a:extLst>
          </p:cNvPr>
          <p:cNvSpPr txBox="1">
            <a:spLocks/>
          </p:cNvSpPr>
          <p:nvPr/>
        </p:nvSpPr>
        <p:spPr>
          <a:xfrm>
            <a:off x="835546" y="6272980"/>
            <a:ext cx="7472912" cy="418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Всероссийский инженерный конкурс</a:t>
            </a:r>
          </a:p>
        </p:txBody>
      </p:sp>
      <p:sp>
        <p:nvSpPr>
          <p:cNvPr id="10" name="Текст 19">
            <a:extLst>
              <a:ext uri="{FF2B5EF4-FFF2-40B4-BE49-F238E27FC236}">
                <a16:creationId xmlns:a16="http://schemas.microsoft.com/office/drawing/2014/main" id="{5F7D6AE5-9D72-804E-A86D-EBDFFB592E77}"/>
              </a:ext>
            </a:extLst>
          </p:cNvPr>
          <p:cNvSpPr txBox="1">
            <a:spLocks/>
          </p:cNvSpPr>
          <p:nvPr/>
        </p:nvSpPr>
        <p:spPr>
          <a:xfrm>
            <a:off x="835546" y="5857392"/>
            <a:ext cx="10482942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Уровень образования: (</a:t>
            </a:r>
            <a:r>
              <a:rPr lang="ru-RU" sz="1600" dirty="0" err="1">
                <a:solidFill>
                  <a:schemeClr val="bg1"/>
                </a:solidFill>
              </a:rPr>
              <a:t>бакалавриат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специалитет</a:t>
            </a:r>
            <a:r>
              <a:rPr lang="ru-RU" sz="1600" dirty="0">
                <a:solidFill>
                  <a:schemeClr val="bg1"/>
                </a:solidFill>
              </a:rPr>
              <a:t>, магистратура, аспирантура)</a:t>
            </a:r>
          </a:p>
        </p:txBody>
      </p:sp>
      <p:sp>
        <p:nvSpPr>
          <p:cNvPr id="11" name="Текст 19">
            <a:extLst>
              <a:ext uri="{FF2B5EF4-FFF2-40B4-BE49-F238E27FC236}">
                <a16:creationId xmlns:a16="http://schemas.microsoft.com/office/drawing/2014/main" id="{F319A504-7A55-3F48-9F85-6EBCDCAF910D}"/>
              </a:ext>
            </a:extLst>
          </p:cNvPr>
          <p:cNvSpPr txBox="1">
            <a:spLocks/>
          </p:cNvSpPr>
          <p:nvPr/>
        </p:nvSpPr>
        <p:spPr>
          <a:xfrm>
            <a:off x="835546" y="5495277"/>
            <a:ext cx="4948874" cy="362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Курс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25110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07" y="1221483"/>
            <a:ext cx="5334498" cy="405186"/>
          </a:xfrm>
        </p:spPr>
        <p:txBody>
          <a:bodyPr/>
          <a:lstStyle/>
          <a:p>
            <a:r>
              <a:rPr lang="ru-RU" dirty="0"/>
              <a:t>Актуальность тематики выпускной квалификационной работы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0838" y="1221483"/>
            <a:ext cx="5334498" cy="405186"/>
          </a:xfrm>
        </p:spPr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0915" y="1918010"/>
            <a:ext cx="5334498" cy="4225096"/>
          </a:xfrm>
        </p:spPr>
        <p:txBody>
          <a:bodyPr/>
          <a:lstStyle/>
          <a:p>
            <a:r>
              <a:rPr lang="ru-RU" dirty="0"/>
              <a:t>(Приводится обоснование выбора темы проекта)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5934" y="1766174"/>
            <a:ext cx="5334498" cy="4376932"/>
          </a:xfrm>
        </p:spPr>
        <p:txBody>
          <a:bodyPr/>
          <a:lstStyle/>
          <a:p>
            <a:r>
              <a:rPr lang="ru-RU" dirty="0"/>
              <a:t>(Перечисляются ключевые планируемые результаты реализации проекта)</a:t>
            </a:r>
          </a:p>
          <a:p>
            <a:endParaRPr lang="ru-RU" dirty="0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Актуальность и ожидаемые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78068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07" y="1221483"/>
            <a:ext cx="5334498" cy="405186"/>
          </a:xfrm>
        </p:spPr>
        <p:txBody>
          <a:bodyPr/>
          <a:lstStyle/>
          <a:p>
            <a:r>
              <a:rPr lang="ru-RU" dirty="0"/>
              <a:t>Новизна планируемых результатов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0838" y="1221483"/>
            <a:ext cx="5334498" cy="405186"/>
          </a:xfrm>
        </p:spPr>
        <p:txBody>
          <a:bodyPr/>
          <a:lstStyle/>
          <a:p>
            <a:r>
              <a:rPr lang="ru-RU" dirty="0"/>
              <a:t>Практическая значимость планируемых результатов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613" y="1906859"/>
            <a:ext cx="5334498" cy="4225096"/>
          </a:xfrm>
        </p:spPr>
        <p:txBody>
          <a:bodyPr/>
          <a:lstStyle/>
          <a:p>
            <a:r>
              <a:rPr lang="ru-RU" dirty="0"/>
              <a:t>(Приводятся отличия (уникальность) ключевых результатов, методов, подходов и методик, реализуемых в рамках проекта, от уже существующих)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5934" y="1918008"/>
            <a:ext cx="5334498" cy="4225097"/>
          </a:xfrm>
        </p:spPr>
        <p:txBody>
          <a:bodyPr/>
          <a:lstStyle/>
          <a:p>
            <a:r>
              <a:rPr lang="ru-RU" dirty="0"/>
              <a:t>(Приводится описание того, как результаты, полученные в ходе работы, могут быть использованы на практике для решения конкретных задач или проблем)</a:t>
            </a:r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Новизна и практическая 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416175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5F4DA6-9028-4545-82AA-A50889F76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6026002" cy="405186"/>
          </a:xfrm>
        </p:spPr>
        <p:txBody>
          <a:bodyPr/>
          <a:lstStyle/>
          <a:p>
            <a:r>
              <a:rPr lang="ru-RU" dirty="0"/>
              <a:t>Основная часть презентации (описание проекта)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719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035" y="1221483"/>
            <a:ext cx="3886727" cy="405186"/>
          </a:xfrm>
        </p:spPr>
        <p:txBody>
          <a:bodyPr/>
          <a:lstStyle/>
          <a:p>
            <a:r>
              <a:rPr lang="ru-RU" dirty="0"/>
              <a:t>План-график реализации проекта</a:t>
            </a:r>
          </a:p>
          <a:p>
            <a:endParaRPr lang="ru-RU" dirty="0"/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707" y="1766174"/>
            <a:ext cx="3868530" cy="4376932"/>
          </a:xfrm>
        </p:spPr>
        <p:txBody>
          <a:bodyPr/>
          <a:lstStyle/>
          <a:p>
            <a:r>
              <a:rPr lang="ru-RU" dirty="0"/>
              <a:t>(Приводится последовательность выполнения задач проекта с указанием конкретных сроков)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9366" y="1221483"/>
            <a:ext cx="3382748" cy="405186"/>
          </a:xfrm>
        </p:spPr>
        <p:txBody>
          <a:bodyPr/>
          <a:lstStyle/>
          <a:p>
            <a:r>
              <a:rPr lang="ru-RU" dirty="0"/>
              <a:t>Привлекаемые ресурсы</a:t>
            </a:r>
          </a:p>
          <a:p>
            <a:endParaRPr lang="ru-RU" dirty="0"/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0174" y="1766174"/>
            <a:ext cx="3382748" cy="4376932"/>
          </a:xfrm>
        </p:spPr>
        <p:txBody>
          <a:bodyPr/>
          <a:lstStyle/>
          <a:p>
            <a:r>
              <a:rPr lang="ru-RU" b="0" i="0" dirty="0">
                <a:effectLst/>
                <a:latin typeface="GothamPro"/>
              </a:rPr>
              <a:t>(Перечисляются ключевые материальные и нематериальные ресурсы, которые будут использоваться для реализации проекта)</a:t>
            </a:r>
            <a:endParaRPr lang="ru-RU" dirty="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CE33BEBF-0017-45DC-83EC-9B805CB57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7490" y="1188030"/>
            <a:ext cx="3382748" cy="1450280"/>
          </a:xfrm>
        </p:spPr>
        <p:txBody>
          <a:bodyPr/>
          <a:lstStyle/>
          <a:p>
            <a:r>
              <a:rPr lang="ru-RU" dirty="0"/>
              <a:t>Организация/предприятие реального сектора экономики, готовое организовать акселерацию проекта</a:t>
            </a:r>
          </a:p>
        </p:txBody>
      </p:sp>
      <p:sp>
        <p:nvSpPr>
          <p:cNvPr id="25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48614" y="2786063"/>
            <a:ext cx="3382748" cy="3359326"/>
          </a:xfrm>
        </p:spPr>
        <p:txBody>
          <a:bodyPr/>
          <a:lstStyle/>
          <a:p>
            <a:r>
              <a:rPr lang="ru-RU" dirty="0"/>
              <a:t>(Приводится наименование организации, в которой планируется прохождение акселерации (доработки)</a:t>
            </a:r>
            <a:r>
              <a:rPr lang="en-US" dirty="0"/>
              <a:t>/</a:t>
            </a:r>
            <a:r>
              <a:rPr lang="ru-RU" dirty="0"/>
              <a:t>внедрение результатов проекта)</a:t>
            </a:r>
          </a:p>
        </p:txBody>
      </p:sp>
      <p:sp>
        <p:nvSpPr>
          <p:cNvPr id="27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План-график и привлекаемые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97124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4CE4CF5-E884-4CEC-A7C8-FE5BF9C5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668" y="1221483"/>
            <a:ext cx="5334497" cy="405186"/>
          </a:xfrm>
        </p:spPr>
        <p:txBody>
          <a:bodyPr/>
          <a:lstStyle/>
          <a:p>
            <a:r>
              <a:rPr lang="ru-RU" dirty="0"/>
              <a:t>Достижения по тематике проекта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875" y="1766174"/>
            <a:ext cx="10557740" cy="4376932"/>
          </a:xfrm>
        </p:spPr>
        <p:txBody>
          <a:bodyPr/>
          <a:lstStyle/>
          <a:p>
            <a:r>
              <a:rPr lang="ru-RU" dirty="0"/>
              <a:t>(Перечисляются патенты, публикации в рецензируемых изданиях согласно утвержденному ВАК перечню рецензируемых научных изданий </a:t>
            </a:r>
            <a:r>
              <a:rPr lang="en" dirty="0"/>
              <a:t>https://</a:t>
            </a:r>
            <a:r>
              <a:rPr lang="en" dirty="0" err="1"/>
              <a:t>vak.minobrnauki.gov.ru</a:t>
            </a:r>
            <a:r>
              <a:rPr lang="en" dirty="0"/>
              <a:t>/</a:t>
            </a:r>
            <a:r>
              <a:rPr lang="en" dirty="0" err="1"/>
              <a:t>documents#tab</a:t>
            </a:r>
            <a:r>
              <a:rPr lang="en" dirty="0"/>
              <a:t>=_</a:t>
            </a:r>
            <a:r>
              <a:rPr lang="en" dirty="0" err="1"/>
              <a:t>tab:editions</a:t>
            </a:r>
            <a:r>
              <a:rPr lang="en" dirty="0"/>
              <a:t>~, </a:t>
            </a:r>
            <a:r>
              <a:rPr lang="ru-RU" dirty="0"/>
              <a:t>иное)</a:t>
            </a:r>
          </a:p>
          <a:p>
            <a:r>
              <a:rPr lang="en-US" i="1" dirty="0"/>
              <a:t>*</a:t>
            </a:r>
            <a:r>
              <a:rPr lang="ru-RU" i="1" dirty="0"/>
              <a:t>Поле обязательно к заполнению аспирантами на отборочном этапе, всеми участниками конкурса на финале</a:t>
            </a:r>
          </a:p>
        </p:txBody>
      </p: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162512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5F4DA6-9028-4545-82AA-A50889F761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Заключение и выводы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041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Актуальность тематики выпускной квалификационной работы</a:t>
            </a:r>
          </a:p>
          <a:p>
            <a:endParaRPr lang="ru-RU" dirty="0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42" y="1221483"/>
            <a:ext cx="5334498" cy="405186"/>
          </a:xfrm>
        </p:spPr>
        <p:txBody>
          <a:bodyPr/>
          <a:lstStyle/>
          <a:p>
            <a:r>
              <a:rPr lang="ru-RU" dirty="0"/>
              <a:t>Ожидаемые результаты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918010"/>
            <a:ext cx="5334498" cy="4225096"/>
          </a:xfrm>
        </p:spPr>
        <p:txBody>
          <a:bodyPr/>
          <a:lstStyle/>
          <a:p>
            <a:r>
              <a:rPr lang="ru-RU" dirty="0"/>
              <a:t>(Приводится обоснование выбора темы проекта)</a:t>
            </a:r>
          </a:p>
          <a:p>
            <a:endParaRPr lang="ru-RU" dirty="0"/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45142" y="1766174"/>
            <a:ext cx="5334498" cy="4376932"/>
          </a:xfrm>
        </p:spPr>
        <p:txBody>
          <a:bodyPr/>
          <a:lstStyle/>
          <a:p>
            <a:r>
              <a:rPr lang="ru-RU" dirty="0"/>
              <a:t>(Перечисляются ключевые планируемые результаты реализации проекта)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Актуальность и ожидаемые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74254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6">
            <a:extLst>
              <a:ext uri="{FF2B5EF4-FFF2-40B4-BE49-F238E27FC236}">
                <a16:creationId xmlns:a16="http://schemas.microsoft.com/office/drawing/2014/main" id="{71ACD7CE-8053-445F-9CFC-EB84FFEA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764" y="1221483"/>
            <a:ext cx="5334498" cy="405186"/>
          </a:xfrm>
        </p:spPr>
        <p:txBody>
          <a:bodyPr/>
          <a:lstStyle/>
          <a:p>
            <a:r>
              <a:rPr lang="ru-RU" dirty="0"/>
              <a:t>Новизна планируемых результатов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0A5090A8-2FFA-469F-BBCE-5E36DE948C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5142" y="1221483"/>
            <a:ext cx="5334498" cy="405186"/>
          </a:xfrm>
        </p:spPr>
        <p:txBody>
          <a:bodyPr/>
          <a:lstStyle/>
          <a:p>
            <a:r>
              <a:rPr lang="ru-RU" dirty="0"/>
              <a:t>Практическая значимость планируемых результатов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764" y="1918010"/>
            <a:ext cx="5334498" cy="4225096"/>
          </a:xfrm>
        </p:spPr>
        <p:txBody>
          <a:bodyPr/>
          <a:lstStyle/>
          <a:p>
            <a:r>
              <a:rPr lang="ru-RU" dirty="0"/>
              <a:t>(Приводятся отличия (уникальность) ключевых результатов, методов, подходов и методик, реализуемых в рамках проекта, от уже существующих)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:a16="http://schemas.microsoft.com/office/drawing/2014/main" id="{B0715760-7422-45EB-8CBE-31C8A2B799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7738" y="1918010"/>
            <a:ext cx="5334498" cy="4376932"/>
          </a:xfrm>
        </p:spPr>
        <p:txBody>
          <a:bodyPr/>
          <a:lstStyle/>
          <a:p>
            <a:r>
              <a:rPr lang="ru-RU" dirty="0"/>
              <a:t>(Приводится описание того, как результаты, полученные в ходе работы, могут быть использованы на практике для решения конкретных задач или проблем)</a:t>
            </a:r>
          </a:p>
        </p:txBody>
      </p:sp>
      <p:sp>
        <p:nvSpPr>
          <p:cNvPr id="15" name="Заголовок 5">
            <a:extLst>
              <a:ext uri="{FF2B5EF4-FFF2-40B4-BE49-F238E27FC236}">
                <a16:creationId xmlns:a16="http://schemas.microsoft.com/office/drawing/2014/main" id="{3C71EE4E-0F40-4112-ADFB-8AEFEF48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64" y="147144"/>
            <a:ext cx="7055318" cy="657744"/>
          </a:xfrm>
        </p:spPr>
        <p:txBody>
          <a:bodyPr/>
          <a:lstStyle/>
          <a:p>
            <a:r>
              <a:rPr lang="ru-RU" dirty="0"/>
              <a:t>Новизна и практическая 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3305797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ик">
      <a:dk1>
        <a:srgbClr val="1A468D"/>
      </a:dk1>
      <a:lt1>
        <a:srgbClr val="FFFFFF"/>
      </a:lt1>
      <a:dk2>
        <a:srgbClr val="1A468D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ИК_Робото-конд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489</Words>
  <Application>Microsoft Macintosh PowerPoint</Application>
  <PresentationFormat>Широкоэкранный</PresentationFormat>
  <Paragraphs>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Arial</vt:lpstr>
      <vt:lpstr>GothamPro</vt:lpstr>
      <vt:lpstr>Roboto Condensed</vt:lpstr>
      <vt:lpstr>Тема Office</vt:lpstr>
      <vt:lpstr>Презентация PowerPoint</vt:lpstr>
      <vt:lpstr>Актуальность и ожидаемые результаты</vt:lpstr>
      <vt:lpstr>Новизна и практическая значимость</vt:lpstr>
      <vt:lpstr>Заголовок слайда</vt:lpstr>
      <vt:lpstr>План-график и привлекаемые ресурсы</vt:lpstr>
      <vt:lpstr>Достижения</vt:lpstr>
      <vt:lpstr>Заголовок слайда</vt:lpstr>
      <vt:lpstr>Актуальность и ожидаемые результаты</vt:lpstr>
      <vt:lpstr>Новизна и практическая значимость</vt:lpstr>
      <vt:lpstr>Заголовок слайда</vt:lpstr>
      <vt:lpstr>Заголовок слайда</vt:lpstr>
      <vt:lpstr>Заголовок слайда</vt:lpstr>
      <vt:lpstr>Заголовок слайда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Microsoft Office User</cp:lastModifiedBy>
  <cp:revision>77</cp:revision>
  <dcterms:created xsi:type="dcterms:W3CDTF">2021-10-15T21:48:49Z</dcterms:created>
  <dcterms:modified xsi:type="dcterms:W3CDTF">2025-07-08T13:12:19Z</dcterms:modified>
</cp:coreProperties>
</file>